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4" r:id="rId3"/>
    <p:sldId id="284" r:id="rId4"/>
    <p:sldId id="285" r:id="rId5"/>
    <p:sldId id="283" r:id="rId6"/>
    <p:sldId id="295" r:id="rId7"/>
    <p:sldId id="286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87" r:id="rId17"/>
    <p:sldId id="268" r:id="rId18"/>
    <p:sldId id="269" r:id="rId19"/>
    <p:sldId id="270" r:id="rId20"/>
    <p:sldId id="288" r:id="rId21"/>
    <p:sldId id="273" r:id="rId22"/>
    <p:sldId id="274" r:id="rId23"/>
    <p:sldId id="275" r:id="rId24"/>
    <p:sldId id="289" r:id="rId25"/>
    <p:sldId id="276" r:id="rId26"/>
    <p:sldId id="277" r:id="rId27"/>
    <p:sldId id="278" r:id="rId28"/>
    <p:sldId id="290" r:id="rId29"/>
    <p:sldId id="279" r:id="rId30"/>
    <p:sldId id="280" r:id="rId31"/>
    <p:sldId id="291" r:id="rId32"/>
    <p:sldId id="271" r:id="rId33"/>
    <p:sldId id="272" r:id="rId34"/>
    <p:sldId id="292" r:id="rId35"/>
    <p:sldId id="281" r:id="rId36"/>
    <p:sldId id="282" r:id="rId37"/>
    <p:sldId id="293" r:id="rId38"/>
    <p:sldId id="267" r:id="rId39"/>
    <p:sldId id="296" r:id="rId40"/>
    <p:sldId id="297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E739-F978-49BF-AFCA-C8B864D1BF5E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76C4-B97F-4978-B536-706E397CB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09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E739-F978-49BF-AFCA-C8B864D1BF5E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76C4-B97F-4978-B536-706E397CB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357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E739-F978-49BF-AFCA-C8B864D1BF5E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76C4-B97F-4978-B536-706E397CB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95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E739-F978-49BF-AFCA-C8B864D1BF5E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76C4-B97F-4978-B536-706E397CB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57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E739-F978-49BF-AFCA-C8B864D1BF5E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76C4-B97F-4978-B536-706E397CB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77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E739-F978-49BF-AFCA-C8B864D1BF5E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76C4-B97F-4978-B536-706E397CB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698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E739-F978-49BF-AFCA-C8B864D1BF5E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76C4-B97F-4978-B536-706E397CB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95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E739-F978-49BF-AFCA-C8B864D1BF5E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76C4-B97F-4978-B536-706E397CB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571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E739-F978-49BF-AFCA-C8B864D1BF5E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76C4-B97F-4978-B536-706E397CB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13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E739-F978-49BF-AFCA-C8B864D1BF5E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76C4-B97F-4978-B536-706E397CB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354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E739-F978-49BF-AFCA-C8B864D1BF5E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76C4-B97F-4978-B536-706E397CB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945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AE739-F978-49BF-AFCA-C8B864D1BF5E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576C4-B97F-4978-B536-706E397CB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378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8.wmv"/><Relationship Id="rId1" Type="http://schemas.microsoft.com/office/2007/relationships/media" Target="../media/media8.wmv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wmv"/><Relationship Id="rId1" Type="http://schemas.microsoft.com/office/2007/relationships/media" Target="../media/media9.wmv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0.wmv"/><Relationship Id="rId1" Type="http://schemas.microsoft.com/office/2007/relationships/media" Target="../media/media10.wmv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1.wmv"/><Relationship Id="rId1" Type="http://schemas.microsoft.com/office/2007/relationships/media" Target="../media/media11.wmv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2.wmv"/><Relationship Id="rId1" Type="http://schemas.microsoft.com/office/2007/relationships/media" Target="../media/media12.wmv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3.wmv"/><Relationship Id="rId1" Type="http://schemas.microsoft.com/office/2007/relationships/media" Target="../media/media13.wmv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4.wmv"/><Relationship Id="rId1" Type="http://schemas.microsoft.com/office/2007/relationships/media" Target="../media/media14.wmv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5.wmv"/><Relationship Id="rId1" Type="http://schemas.microsoft.com/office/2007/relationships/media" Target="../media/media15.wmv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6.wmv"/><Relationship Id="rId1" Type="http://schemas.microsoft.com/office/2007/relationships/media" Target="../media/media16.wmv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7.wmv"/><Relationship Id="rId1" Type="http://schemas.microsoft.com/office/2007/relationships/media" Target="../media/media17.wmv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8.wmv"/><Relationship Id="rId1" Type="http://schemas.microsoft.com/office/2007/relationships/media" Target="../media/media18.wmv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9.wmv"/><Relationship Id="rId1" Type="http://schemas.microsoft.com/office/2007/relationships/media" Target="../media/media19.wmv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0.wmv"/><Relationship Id="rId1" Type="http://schemas.microsoft.com/office/2007/relationships/media" Target="../media/media20.wmv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1.wmv"/><Relationship Id="rId1" Type="http://schemas.microsoft.com/office/2007/relationships/media" Target="../media/media21.wmv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2.wmv"/><Relationship Id="rId1" Type="http://schemas.microsoft.com/office/2007/relationships/media" Target="../media/media22.wmv"/><Relationship Id="rId4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3.wmv"/><Relationship Id="rId1" Type="http://schemas.microsoft.com/office/2007/relationships/media" Target="../media/media23.wmv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4.wmv"/><Relationship Id="rId1" Type="http://schemas.microsoft.com/office/2007/relationships/media" Target="../media/media24.wmv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7795" y="533401"/>
            <a:ext cx="7776411" cy="1470025"/>
          </a:xfrm>
        </p:spPr>
        <p:txBody>
          <a:bodyPr anchor="ctr"/>
          <a:lstStyle/>
          <a:p>
            <a:r>
              <a:rPr lang="en-US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Diagnostic Marker to Discriminate Childhood Apraxia of Speech (CAS) from Speech Delay (SD): The Pause Marker</a:t>
            </a:r>
            <a:endParaRPr lang="en-US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981200" y="2971801"/>
            <a:ext cx="82296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Phonology Project</a:t>
            </a:r>
            <a:b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Waisman Center</a:t>
            </a:r>
            <a:b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Wisconsin-Madison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308757" y="6004195"/>
            <a:ext cx="116971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1600" b="1" dirty="0" err="1" smtClean="0">
                <a:latin typeface="Times New Roman" panose="02020603050405020304" pitchFamily="18" charset="0"/>
              </a:rPr>
              <a:t>Tilkens</a:t>
            </a:r>
            <a:r>
              <a:rPr lang="en-US" altLang="en-US" sz="1600" b="1" dirty="0" smtClean="0">
                <a:latin typeface="Times New Roman" panose="02020603050405020304" pitchFamily="18" charset="0"/>
              </a:rPr>
              <a:t>, C. M., </a:t>
            </a:r>
            <a:r>
              <a:rPr lang="en-US" altLang="en-US" sz="1600" b="1" dirty="0" err="1" smtClean="0">
                <a:latin typeface="Times New Roman" panose="02020603050405020304" pitchFamily="18" charset="0"/>
              </a:rPr>
              <a:t>Karlsson</a:t>
            </a:r>
            <a:r>
              <a:rPr lang="en-US" altLang="en-US" sz="1600" b="1" dirty="0" smtClean="0">
                <a:latin typeface="Times New Roman" panose="02020603050405020304" pitchFamily="18" charset="0"/>
              </a:rPr>
              <a:t>, H. B., </a:t>
            </a:r>
            <a:r>
              <a:rPr lang="en-US" altLang="en-US" sz="1600" b="1" dirty="0" err="1" smtClean="0">
                <a:latin typeface="Times New Roman" panose="02020603050405020304" pitchFamily="18" charset="0"/>
              </a:rPr>
              <a:t>Fourakis</a:t>
            </a:r>
            <a:r>
              <a:rPr lang="en-US" altLang="en-US" sz="1600" b="1" dirty="0" smtClean="0">
                <a:latin typeface="Times New Roman" panose="02020603050405020304" pitchFamily="18" charset="0"/>
              </a:rPr>
              <a:t>, M., Hall, S. D., </a:t>
            </a:r>
            <a:r>
              <a:rPr lang="en-US" altLang="en-US" sz="1600" b="1" dirty="0" err="1" smtClean="0">
                <a:latin typeface="Times New Roman" panose="02020603050405020304" pitchFamily="18" charset="0"/>
              </a:rPr>
              <a:t>Mabie</a:t>
            </a:r>
            <a:r>
              <a:rPr lang="en-US" altLang="en-US" sz="1600" b="1" dirty="0" smtClean="0">
                <a:latin typeface="Times New Roman" panose="02020603050405020304" pitchFamily="18" charset="0"/>
              </a:rPr>
              <a:t>, H. L., </a:t>
            </a:r>
            <a:r>
              <a:rPr lang="en-US" altLang="en-US" sz="1600" b="1" dirty="0" err="1" smtClean="0">
                <a:latin typeface="Times New Roman" panose="02020603050405020304" pitchFamily="18" charset="0"/>
              </a:rPr>
              <a:t>McSweeny</a:t>
            </a:r>
            <a:r>
              <a:rPr lang="en-US" altLang="en-US" sz="1600" b="1" dirty="0" smtClean="0">
                <a:latin typeface="Times New Roman" panose="02020603050405020304" pitchFamily="18" charset="0"/>
              </a:rPr>
              <a:t>, J. L., Wilson, D., &amp; </a:t>
            </a:r>
            <a:r>
              <a:rPr lang="en-US" altLang="en-US" sz="1600" b="1" dirty="0" err="1" smtClean="0">
                <a:latin typeface="Times New Roman" panose="02020603050405020304" pitchFamily="18" charset="0"/>
              </a:rPr>
              <a:t>Shriberg</a:t>
            </a:r>
            <a:r>
              <a:rPr lang="en-US" altLang="en-US" sz="1600" b="1" dirty="0" smtClean="0">
                <a:latin typeface="Times New Roman" panose="02020603050405020304" pitchFamily="18" charset="0"/>
              </a:rPr>
              <a:t>, L. D. [2017].</a:t>
            </a:r>
            <a:r>
              <a:rPr lang="en-US" altLang="en-US" sz="1600" b="1" i="1" dirty="0" smtClean="0">
                <a:latin typeface="Times New Roman" panose="02020603050405020304" pitchFamily="18" charset="0"/>
              </a:rPr>
              <a:t> A diagnostic marker to Discriminate Childhood Apraxia of Speech (CAS) from Speech Delay (SD): The Pause Marker </a:t>
            </a:r>
            <a:r>
              <a:rPr lang="en-US" altLang="en-US" sz="1600" b="1" dirty="0" smtClean="0">
                <a:latin typeface="Times New Roman" panose="02020603050405020304" pitchFamily="18" charset="0"/>
              </a:rPr>
              <a:t>[Tech</a:t>
            </a:r>
            <a:r>
              <a:rPr lang="en-US" altLang="en-US" sz="1600" b="1" dirty="0">
                <a:latin typeface="Times New Roman" panose="02020603050405020304" pitchFamily="18" charset="0"/>
              </a:rPr>
              <a:t>. Rep. No. </a:t>
            </a:r>
            <a:r>
              <a:rPr lang="en-US" altLang="en-US" sz="1600" b="1" dirty="0" smtClean="0">
                <a:latin typeface="Times New Roman" panose="02020603050405020304" pitchFamily="18" charset="0"/>
              </a:rPr>
              <a:t>22]</a:t>
            </a:r>
            <a:endParaRPr lang="en-US" altLang="en-US" sz="1600" b="1" dirty="0">
              <a:latin typeface="Times New Roman" panose="02020603050405020304" pitchFamily="18" charset="0"/>
            </a:endParaRP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081" y="4030323"/>
            <a:ext cx="1493838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15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081" y="4238626"/>
            <a:ext cx="1493838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979145" y="2401009"/>
            <a:ext cx="1023371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PART III. SPECTROGRAPHIC EXEMPLARS FOR THE FOUR </a:t>
            </a:r>
            <a:endParaRPr lang="en-US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TYPE 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 AND TYPE II INAPPROPRIATE PAUSE </a:t>
            </a:r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TYPES</a:t>
            </a:r>
          </a:p>
          <a:p>
            <a:pPr algn="ctr"/>
            <a:endParaRPr lang="en-US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latin typeface="Times New Roman" panose="02020603050405020304" pitchFamily="18" charset="0"/>
              </a:rPr>
              <a:t>(To view the spectrographic display and play accompanying audio, </a:t>
            </a:r>
          </a:p>
          <a:p>
            <a:pPr algn="ctr"/>
            <a:r>
              <a:rPr lang="en-US" sz="2000" b="1" dirty="0" smtClean="0">
                <a:latin typeface="Times New Roman" panose="02020603050405020304" pitchFamily="18" charset="0"/>
              </a:rPr>
              <a:t>place cursor in the center of the display within slideshow view and click mouse).</a:t>
            </a:r>
            <a:endParaRPr lang="en-US" sz="2000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7795" y="533401"/>
            <a:ext cx="7776411" cy="1470025"/>
          </a:xfrm>
        </p:spPr>
        <p:txBody>
          <a:bodyPr anchor="ctr"/>
          <a:lstStyle/>
          <a:p>
            <a:r>
              <a:rPr lang="en-US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Diagnostic Marker to Discriminate Childhood Apraxia of Speech (CAS) from Speech Delay (SD): The Pause Marker</a:t>
            </a:r>
            <a:endParaRPr lang="en-US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36470" y="5980445"/>
            <a:ext cx="1166448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1600" b="1" dirty="0" err="1" smtClean="0">
                <a:latin typeface="Times New Roman" panose="02020603050405020304" pitchFamily="18" charset="0"/>
              </a:rPr>
              <a:t>Tilkens</a:t>
            </a:r>
            <a:r>
              <a:rPr lang="en-US" altLang="en-US" sz="1600" b="1" dirty="0" smtClean="0">
                <a:latin typeface="Times New Roman" panose="02020603050405020304" pitchFamily="18" charset="0"/>
              </a:rPr>
              <a:t>, C. M., </a:t>
            </a:r>
            <a:r>
              <a:rPr lang="en-US" altLang="en-US" sz="1600" b="1" dirty="0" err="1" smtClean="0">
                <a:latin typeface="Times New Roman" panose="02020603050405020304" pitchFamily="18" charset="0"/>
              </a:rPr>
              <a:t>Karlsson</a:t>
            </a:r>
            <a:r>
              <a:rPr lang="en-US" altLang="en-US" sz="1600" b="1" dirty="0" smtClean="0">
                <a:latin typeface="Times New Roman" panose="02020603050405020304" pitchFamily="18" charset="0"/>
              </a:rPr>
              <a:t>, H. B., </a:t>
            </a:r>
            <a:r>
              <a:rPr lang="en-US" altLang="en-US" sz="1600" b="1" dirty="0" err="1" smtClean="0">
                <a:latin typeface="Times New Roman" panose="02020603050405020304" pitchFamily="18" charset="0"/>
              </a:rPr>
              <a:t>Fourakis</a:t>
            </a:r>
            <a:r>
              <a:rPr lang="en-US" altLang="en-US" sz="1600" b="1" dirty="0" smtClean="0">
                <a:latin typeface="Times New Roman" panose="02020603050405020304" pitchFamily="18" charset="0"/>
              </a:rPr>
              <a:t>, M., Hall, S. D., </a:t>
            </a:r>
            <a:r>
              <a:rPr lang="en-US" altLang="en-US" sz="1600" b="1" dirty="0" err="1" smtClean="0">
                <a:latin typeface="Times New Roman" panose="02020603050405020304" pitchFamily="18" charset="0"/>
              </a:rPr>
              <a:t>Mabie</a:t>
            </a:r>
            <a:r>
              <a:rPr lang="en-US" altLang="en-US" sz="1600" b="1" dirty="0" smtClean="0">
                <a:latin typeface="Times New Roman" panose="02020603050405020304" pitchFamily="18" charset="0"/>
              </a:rPr>
              <a:t>, H. L., </a:t>
            </a:r>
            <a:r>
              <a:rPr lang="en-US" altLang="en-US" sz="1600" b="1" dirty="0" err="1" smtClean="0">
                <a:latin typeface="Times New Roman" panose="02020603050405020304" pitchFamily="18" charset="0"/>
              </a:rPr>
              <a:t>McSweeny</a:t>
            </a:r>
            <a:r>
              <a:rPr lang="en-US" altLang="en-US" sz="1600" b="1" dirty="0" smtClean="0">
                <a:latin typeface="Times New Roman" panose="02020603050405020304" pitchFamily="18" charset="0"/>
              </a:rPr>
              <a:t>, J. L., Wilson, D., &amp; </a:t>
            </a:r>
            <a:r>
              <a:rPr lang="en-US" altLang="en-US" sz="1600" b="1" dirty="0" err="1" smtClean="0">
                <a:latin typeface="Times New Roman" panose="02020603050405020304" pitchFamily="18" charset="0"/>
              </a:rPr>
              <a:t>Shriberg</a:t>
            </a:r>
            <a:r>
              <a:rPr lang="en-US" altLang="en-US" sz="1600" b="1" dirty="0" smtClean="0">
                <a:latin typeface="Times New Roman" panose="02020603050405020304" pitchFamily="18" charset="0"/>
              </a:rPr>
              <a:t>, L. D. [2017].</a:t>
            </a:r>
            <a:r>
              <a:rPr lang="en-US" altLang="en-US" sz="1600" b="1" i="1" dirty="0" smtClean="0">
                <a:latin typeface="Times New Roman" panose="02020603050405020304" pitchFamily="18" charset="0"/>
              </a:rPr>
              <a:t> A diagnostic marker to Discriminate Childhood Apraxia of Speech (CAS) from Speech Delay (SD): The Pause Marker </a:t>
            </a:r>
            <a:r>
              <a:rPr lang="en-US" altLang="en-US" sz="1600" b="1" dirty="0" smtClean="0">
                <a:latin typeface="Times New Roman" panose="02020603050405020304" pitchFamily="18" charset="0"/>
              </a:rPr>
              <a:t>[Tech</a:t>
            </a:r>
            <a:r>
              <a:rPr lang="en-US" altLang="en-US" sz="1600" b="1" dirty="0">
                <a:latin typeface="Times New Roman" panose="02020603050405020304" pitchFamily="18" charset="0"/>
              </a:rPr>
              <a:t>. Rep. No. </a:t>
            </a:r>
            <a:r>
              <a:rPr lang="en-US" altLang="en-US" sz="1600" b="1" dirty="0" smtClean="0">
                <a:latin typeface="Times New Roman" panose="02020603050405020304" pitchFamily="18" charset="0"/>
              </a:rPr>
              <a:t>22]</a:t>
            </a:r>
            <a:endParaRPr lang="en-US" altLang="en-US" sz="1600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36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129612" y="6000408"/>
            <a:ext cx="1040132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Shriberg</a:t>
            </a:r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L. D., Strand, E. A., </a:t>
            </a:r>
            <a:r>
              <a:rPr lang="en-US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Fourakis</a:t>
            </a:r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M., </a:t>
            </a:r>
            <a:r>
              <a:rPr lang="en-US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Jakielski</a:t>
            </a:r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K. J., Hall, S. D., </a:t>
            </a:r>
            <a:r>
              <a:rPr lang="en-US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Karlsson</a:t>
            </a:r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H. B., </a:t>
            </a:r>
            <a:r>
              <a:rPr lang="en-US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Mabie</a:t>
            </a:r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H. L., </a:t>
            </a:r>
            <a:r>
              <a:rPr lang="en-US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McSweeny</a:t>
            </a:r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 L., </a:t>
            </a:r>
            <a:r>
              <a:rPr lang="en-US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Tilkens</a:t>
            </a:r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C. M., &amp; </a:t>
            </a:r>
            <a:endParaRPr lang="en-US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Wilson</a:t>
            </a:r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D. L. </a:t>
            </a:r>
            <a:r>
              <a:rPr lang="en-US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(2017a). A </a:t>
            </a:r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diagnostic marker </a:t>
            </a:r>
            <a:r>
              <a:rPr lang="en-US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Discriminate Childhood </a:t>
            </a:r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Apraxia of </a:t>
            </a:r>
            <a:r>
              <a:rPr lang="en-US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Speech from Speech Delay: </a:t>
            </a:r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 and description of The </a:t>
            </a:r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Pause </a:t>
            </a:r>
            <a:r>
              <a:rPr lang="en-US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Marker. </a:t>
            </a:r>
            <a:r>
              <a:rPr lang="en-US" sz="1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 of Speech, Language, and Hearing Research. </a:t>
            </a:r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Advance online publication. https://doi.org/10.1044/2016_JSLHR-S-15-0296</a:t>
            </a:r>
            <a:endParaRPr lang="en-US" sz="1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212" y="403328"/>
            <a:ext cx="9553575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87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207795" y="0"/>
            <a:ext cx="7776411" cy="76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735179" y="802104"/>
            <a:ext cx="6721643" cy="6055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AutoNum type="romanUcPeriod"/>
            </a:pPr>
            <a:r>
              <a:rPr lang="en-US" altLang="en-US" sz="5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I Inappropriate Between-Words Pauses</a:t>
            </a:r>
          </a:p>
          <a:p>
            <a:endParaRPr lang="en-US" altLang="en-US" sz="3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AutoNum type="romanUcPeriod"/>
            </a:pPr>
            <a:endParaRPr lang="en-US" alt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 Abrupt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1. abrupt_09: 7 year old male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2. abrupt_14: 10 year old male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3. abrupt_19: 6 year old male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4. abrupt_022: 12 year old female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5. abrupt_026: 7 year old male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6. abrupt_040: 4 year old male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7. abrupt_E03: 6 year old female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8. abruptchange_B03: 16 year old female</a:t>
            </a:r>
          </a:p>
          <a:p>
            <a:endParaRPr lang="en-US" altLang="en-US" sz="3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Alone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1. alone_10: 11 year old male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2. alone_032: 13 year old female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3. alone_046: 12 year old female</a:t>
            </a:r>
          </a:p>
          <a:p>
            <a:endParaRPr lang="en-US" altLang="en-US" sz="3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 Change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1. change_14: 7 year old male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2. change_053: 7 year old male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3. change2_14: 10 year old male</a:t>
            </a:r>
          </a:p>
          <a:p>
            <a:endParaRPr lang="en-US" altLang="en-US" sz="3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D. Grope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1. grope_18: 15 year old male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2. grope_049: 70 year old male</a:t>
            </a:r>
          </a:p>
          <a:p>
            <a:pPr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3. grope_053: 7 year old male</a:t>
            </a:r>
          </a:p>
          <a:p>
            <a:endParaRPr lang="en-US" altLang="en-US" sz="2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30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207795" y="0"/>
            <a:ext cx="7776411" cy="76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95069" y="850379"/>
            <a:ext cx="8197516" cy="5226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     Type II Inappropriate 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Between-Words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Pauses</a:t>
            </a:r>
          </a:p>
          <a:p>
            <a:pPr marL="571500" indent="-571500">
              <a:buAutoNum type="romanUcPeriod"/>
            </a:pPr>
            <a:endParaRPr lang="en-US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A.  Long</a:t>
            </a:r>
          </a:p>
          <a:p>
            <a:pPr>
              <a:lnSpc>
                <a:spcPct val="120000"/>
              </a:lnSpc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1. long_10: 11 year old male</a:t>
            </a:r>
          </a:p>
          <a:p>
            <a:pPr>
              <a:lnSpc>
                <a:spcPct val="120000"/>
              </a:lnSpc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2. long_023: 12 year old female</a:t>
            </a:r>
          </a:p>
          <a:p>
            <a:pPr>
              <a:lnSpc>
                <a:spcPct val="120000"/>
              </a:lnSpc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>
              <a:lnSpc>
                <a:spcPct val="120000"/>
              </a:lnSpc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B. Breath</a:t>
            </a:r>
          </a:p>
          <a:p>
            <a:pPr>
              <a:lnSpc>
                <a:spcPct val="120000"/>
              </a:lnSpc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1. breath_032: 5 year old male</a:t>
            </a:r>
          </a:p>
          <a:p>
            <a:pPr>
              <a:lnSpc>
                <a:spcPct val="120000"/>
              </a:lnSpc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2. breath_045: 5 year old male</a:t>
            </a:r>
          </a:p>
          <a:p>
            <a:pPr>
              <a:lnSpc>
                <a:spcPct val="120000"/>
              </a:lnSpc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C. Repetitions/Revisions</a:t>
            </a:r>
          </a:p>
          <a:p>
            <a:pPr>
              <a:lnSpc>
                <a:spcPct val="120000"/>
              </a:lnSpc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1. repeatrevise_023: 12 year old female</a:t>
            </a:r>
          </a:p>
          <a:p>
            <a:pPr>
              <a:lnSpc>
                <a:spcPct val="120000"/>
              </a:lnSpc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2. repeatrevise_026: 7 year old male</a:t>
            </a:r>
          </a:p>
          <a:p>
            <a:pPr>
              <a:lnSpc>
                <a:spcPct val="120000"/>
              </a:lnSpc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D. Additions</a:t>
            </a:r>
          </a:p>
          <a:p>
            <a:pPr>
              <a:lnSpc>
                <a:spcPct val="120000"/>
              </a:lnSpc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1. </a:t>
            </a:r>
            <a:r>
              <a:rPr lang="en-US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addition_023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12 year old female</a:t>
            </a:r>
          </a:p>
        </p:txBody>
      </p:sp>
    </p:spTree>
    <p:extLst>
      <p:ext uri="{BB962C8B-B14F-4D97-AF65-F5344CB8AC3E}">
        <p14:creationId xmlns:p14="http://schemas.microsoft.com/office/powerpoint/2010/main" val="207465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207795" y="0"/>
            <a:ext cx="7776411" cy="76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95069" y="850379"/>
            <a:ext cx="81975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III.      “Voicer” exemplar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AutoNum type="romanUcPeriod"/>
            </a:pPr>
            <a:endParaRPr lang="en-US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85696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49705" y="192504"/>
            <a:ext cx="10643937" cy="6055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ctr">
              <a:buAutoNum type="romanUcPeriod"/>
            </a:pPr>
            <a:r>
              <a:rPr lang="en-US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I Inappropriate </a:t>
            </a:r>
            <a:r>
              <a:rPr lang="en-US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Between-Words </a:t>
            </a:r>
            <a:r>
              <a:rPr lang="en-US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Pauses</a:t>
            </a:r>
          </a:p>
          <a:p>
            <a:pPr algn="ctr"/>
            <a:endParaRPr lang="en-US" altLang="en-US" sz="3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ctr">
              <a:buAutoNum type="romanUcPeriod"/>
            </a:pPr>
            <a:endParaRPr lang="en-US" alt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 Abrupt</a:t>
            </a:r>
          </a:p>
          <a:p>
            <a:pPr algn="ctr"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99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rupt_0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9614" y="5473005"/>
            <a:ext cx="993277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abrupt_09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7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male. The utterance was glossed as: “And ‘bout by nine o’clock they shoot them,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uhum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several pauses in this utterance. All but one are inappropriate pauses in inappropriate linguistic units (lavender).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inappropriate pause was coded as abrupt. Note the halting nature of the utterance and sudden loud onsets following the inappropriate pauses. 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appropriate pause (blue) occurs between the words “o’clock” and “they.”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selected consonants are marked in red.</a:t>
            </a:r>
          </a:p>
        </p:txBody>
      </p:sp>
    </p:spTree>
    <p:extLst>
      <p:ext uri="{BB962C8B-B14F-4D97-AF65-F5344CB8AC3E}">
        <p14:creationId xmlns:p14="http://schemas.microsoft.com/office/powerpoint/2010/main" val="382990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9614" y="5513110"/>
            <a:ext cx="993277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abrupt_14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10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“Then I and we went headfirst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one pause in this utterance, between “I” and “and.” It’s an inappropriate pause located in an inappropriate linguistic unit (lavender).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abrupt onset of glottal pulsing for “and” following the inappropriate pause.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</a:t>
            </a:r>
          </a:p>
        </p:txBody>
      </p:sp>
      <p:pic>
        <p:nvPicPr>
          <p:cNvPr id="4" name="abrupt_1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76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rupt_1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9614" y="5513110"/>
            <a:ext cx="993277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abrupt_19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6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“They don’t make pizza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3 inappropriate pauses in inappropriate linguistic locations (marked lavender). Note the abrupt (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sudden,loud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onset of each consonant following the inappropriate pauses.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</a:t>
            </a:r>
          </a:p>
        </p:txBody>
      </p:sp>
    </p:spTree>
    <p:extLst>
      <p:ext uri="{BB962C8B-B14F-4D97-AF65-F5344CB8AC3E}">
        <p14:creationId xmlns:p14="http://schemas.microsoft.com/office/powerpoint/2010/main" val="348871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rupt_02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9614" y="5513110"/>
            <a:ext cx="993277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abrupt_022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12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“It has Bingo on it, um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one pause. It’s an inappropriate pause (lavender) between “has” and “Bingo” in an inappropriate linguistic unit.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relatively sharp onset of the “b” in bingo as well as a slight over-emphasis of the first syllable in “bingo.”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</a:t>
            </a:r>
          </a:p>
        </p:txBody>
      </p:sp>
    </p:spTree>
    <p:extLst>
      <p:ext uri="{BB962C8B-B14F-4D97-AF65-F5344CB8AC3E}">
        <p14:creationId xmlns:p14="http://schemas.microsoft.com/office/powerpoint/2010/main" val="220582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rupt_02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9614" y="5513110"/>
            <a:ext cx="993277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abrupt_026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7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“Uh, you go in space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pauses in this utterance. The first (blue) follows “uh” and is an appropriate pause.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second pause (lavender) is between the words “go” and “in” and is an inappropriate pause located in an inappropriate linguistic unit.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the abrupt (sudden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loud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onset of glottal pulsing for “in” following the inappropriate pause.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</a:t>
            </a:r>
          </a:p>
        </p:txBody>
      </p:sp>
    </p:spTree>
    <p:extLst>
      <p:ext uri="{BB962C8B-B14F-4D97-AF65-F5344CB8AC3E}">
        <p14:creationId xmlns:p14="http://schemas.microsoft.com/office/powerpoint/2010/main" val="24833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rupt_04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9614" y="5513110"/>
            <a:ext cx="993277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abrupt_040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4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Get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toy maybe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three pauses in this utterance. The second pause (blue) is between the words “new” and “toy” and is an appropriate pause.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other two pauses (lavender) are between the words “got” and “new” as well as “toy” and “maybe.”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both inappropriate pauses in inappropriate linguistic units.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sudden onsets of both nasal sounds following the inappropriate pauses.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</a:t>
            </a:r>
          </a:p>
        </p:txBody>
      </p:sp>
    </p:spTree>
    <p:extLst>
      <p:ext uri="{BB962C8B-B14F-4D97-AF65-F5344CB8AC3E}">
        <p14:creationId xmlns:p14="http://schemas.microsoft.com/office/powerpoint/2010/main" val="17957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rupt_E0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9614" y="5513110"/>
            <a:ext cx="993277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abrupt_E03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6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“&lt;This&gt; is my only one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one pause in this utterance. It’s an inappropriate pause in an inappropriate linguistic unit between “this” and “is.”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abrupt (sudden loud) onset of glottal pulsing for “is” following the inappropriate pause.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</a:t>
            </a:r>
          </a:p>
        </p:txBody>
      </p:sp>
    </p:spTree>
    <p:extLst>
      <p:ext uri="{BB962C8B-B14F-4D97-AF65-F5344CB8AC3E}">
        <p14:creationId xmlns:p14="http://schemas.microsoft.com/office/powerpoint/2010/main" val="210349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ruptchange_B0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9614" y="5513110"/>
            <a:ext cx="993277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abruptchange_B03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16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“I’m all &lt;tire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one pause in this utterance. It is marked lavender and is between the words “I’m” and “all.”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abrupt (sudden loud) onset of glottal pulsing for “all” as well as the relatively loud production of “all” following the inappropriate pause.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</a:t>
            </a:r>
          </a:p>
        </p:txBody>
      </p:sp>
    </p:spTree>
    <p:extLst>
      <p:ext uri="{BB962C8B-B14F-4D97-AF65-F5344CB8AC3E}">
        <p14:creationId xmlns:p14="http://schemas.microsoft.com/office/powerpoint/2010/main" val="68507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49705" y="192504"/>
            <a:ext cx="10643937" cy="6055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ctr">
              <a:buAutoNum type="romanUcPeriod"/>
            </a:pPr>
            <a:r>
              <a:rPr lang="en-US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I Inappropriate Between-Words Pauses</a:t>
            </a:r>
          </a:p>
          <a:p>
            <a:pPr algn="ctr"/>
            <a:endParaRPr lang="en-US" altLang="en-US" sz="3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ctr">
              <a:buAutoNum type="romanUcPeriod"/>
            </a:pPr>
            <a:endParaRPr lang="en-US" alt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Alone</a:t>
            </a:r>
          </a:p>
          <a:p>
            <a:pPr algn="ctr"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82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lone_1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9614" y="5513110"/>
            <a:ext cx="993277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alone_10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11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“And you have to hit the ball with the golf club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4 pauses in this utterance. The first (blue) is appropriate and is between the words “and” and “you.”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pause (lavender) is an abrupt pause.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 two pauses between “the” and “golf” as well as “golf” and “club” are inappropriate pauses in inappropriate linguistic units, with no other notable characteristic that makes them inappropriate.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</a:t>
            </a:r>
          </a:p>
        </p:txBody>
      </p:sp>
    </p:spTree>
    <p:extLst>
      <p:ext uri="{BB962C8B-B14F-4D97-AF65-F5344CB8AC3E}">
        <p14:creationId xmlns:p14="http://schemas.microsoft.com/office/powerpoint/2010/main" val="240429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lone_03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9614" y="5513110"/>
            <a:ext cx="993277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alone_032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13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“My bed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one pause in this utterance. It’s an inappropriate pause in an inappropriate linguistic unit (lavender) and is between the words “my” and “bed.”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no other notable characteristic making this pause inappropriate.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 </a:t>
            </a:r>
          </a:p>
        </p:txBody>
      </p:sp>
    </p:spTree>
    <p:extLst>
      <p:ext uri="{BB962C8B-B14F-4D97-AF65-F5344CB8AC3E}">
        <p14:creationId xmlns:p14="http://schemas.microsoft.com/office/powerpoint/2010/main" val="393932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lone_04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9614" y="5513110"/>
            <a:ext cx="993277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alone_046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12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“He has blond hair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one pause in this utterance. It’s an inappropriate pause in an inappropriate linguistic unit (lavender).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pause is between “blond” and “hair.”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no other notable characteristic making this pause inappropriate.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 </a:t>
            </a:r>
          </a:p>
        </p:txBody>
      </p:sp>
    </p:spTree>
    <p:extLst>
      <p:ext uri="{BB962C8B-B14F-4D97-AF65-F5344CB8AC3E}">
        <p14:creationId xmlns:p14="http://schemas.microsoft.com/office/powerpoint/2010/main" val="304568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49705" y="192504"/>
            <a:ext cx="10643937" cy="6055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ctr">
              <a:buAutoNum type="romanUcPeriod"/>
            </a:pPr>
            <a:r>
              <a:rPr lang="en-US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I Inappropriate Between-Words Pauses</a:t>
            </a:r>
          </a:p>
          <a:p>
            <a:pPr algn="ctr"/>
            <a:endParaRPr lang="en-US" altLang="en-US" sz="3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ctr">
              <a:buAutoNum type="romanUcPeriod"/>
            </a:pPr>
            <a:endParaRPr lang="en-US" alt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  Change</a:t>
            </a:r>
          </a:p>
          <a:p>
            <a:pPr algn="ctr"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32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ange_1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0089" y="5513110"/>
            <a:ext cx="993277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change_14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7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“Then cast it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one inappropriate pause (lavender) in an appropriate linguistic unit in this utterance.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between “then” and “cast.”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change in amplitude for the initial consonant and vowel in “cast.”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 </a:t>
            </a:r>
          </a:p>
        </p:txBody>
      </p:sp>
    </p:spTree>
    <p:extLst>
      <p:ext uri="{BB962C8B-B14F-4D97-AF65-F5344CB8AC3E}">
        <p14:creationId xmlns:p14="http://schemas.microsoft.com/office/powerpoint/2010/main" val="131248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ange_05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0089" y="5513110"/>
            <a:ext cx="993277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change_053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7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“Table was on your side and the second one, it was in front of you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three pauses in this utterance.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two are inappropriate pauses (lavender) in inappropriate linguistic units.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inappropriate pause has a breath; the second inappropriate pause between “the” and “second” has an amplitude change.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loudness in the initial consonant and vowel for “second.” The last pause (blue) is appropriate.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 </a:t>
            </a:r>
          </a:p>
        </p:txBody>
      </p:sp>
    </p:spTree>
    <p:extLst>
      <p:ext uri="{BB962C8B-B14F-4D97-AF65-F5344CB8AC3E}">
        <p14:creationId xmlns:p14="http://schemas.microsoft.com/office/powerpoint/2010/main" val="35175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ange2_1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0089" y="5513110"/>
            <a:ext cx="993277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change2_14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10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“And catch &lt;some&gt;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sunnies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one inappropriate pause (lavender) in an inappropriate linguistic unit in this utterance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It’s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“some” and “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sunnies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increased amplitude in the initial consonant and vowel of “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sunnies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 </a:t>
            </a:r>
          </a:p>
        </p:txBody>
      </p:sp>
    </p:spTree>
    <p:extLst>
      <p:ext uri="{BB962C8B-B14F-4D97-AF65-F5344CB8AC3E}">
        <p14:creationId xmlns:p14="http://schemas.microsoft.com/office/powerpoint/2010/main" val="214088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49705" y="192504"/>
            <a:ext cx="10643937" cy="6055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ctr">
              <a:buAutoNum type="romanUcPeriod"/>
            </a:pPr>
            <a:r>
              <a:rPr lang="en-US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I Inappropriate Between-Words Pauses</a:t>
            </a:r>
          </a:p>
          <a:p>
            <a:pPr algn="ctr"/>
            <a:endParaRPr lang="en-US" altLang="en-US" sz="3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ctr">
              <a:buAutoNum type="romanUcPeriod"/>
            </a:pPr>
            <a:endParaRPr lang="en-US" alt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D.  Grope</a:t>
            </a:r>
          </a:p>
          <a:p>
            <a:pPr algn="ctr"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0257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pe_1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0089" y="5513110"/>
            <a:ext cx="993277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grope_18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15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“I got a &lt;t&gt;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BigGameHunter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one inappropriate pause (lavender) in an inappropriate linguistic unit.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It’s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the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words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“got” and “a.”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visible spectrographic energy during the pause.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transcribed as &lt;t&gt; in the perceptual transcription.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 </a:t>
            </a:r>
          </a:p>
        </p:txBody>
      </p:sp>
    </p:spTree>
    <p:extLst>
      <p:ext uri="{BB962C8B-B14F-4D97-AF65-F5344CB8AC3E}">
        <p14:creationId xmlns:p14="http://schemas.microsoft.com/office/powerpoint/2010/main" val="195560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pe_04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0089" y="5513110"/>
            <a:ext cx="993277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grope_049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70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 “We’ve &lt;we&gt; built a cabin in the Black Hills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three pauses in this utterance.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pause is an inappropriate pause (lavender) in an inappropriate linguistic unit. It’s between the words “we’ve” and “&lt;we&gt;.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visible spectrographic energy during the pause.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two pauses (blue) are appropriate pauses.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 </a:t>
            </a:r>
          </a:p>
        </p:txBody>
      </p:sp>
    </p:spTree>
    <p:extLst>
      <p:ext uri="{BB962C8B-B14F-4D97-AF65-F5344CB8AC3E}">
        <p14:creationId xmlns:p14="http://schemas.microsoft.com/office/powerpoint/2010/main" val="104547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pe_05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0089" y="5513110"/>
            <a:ext cx="993277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grope_053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7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“These two sides go &lt;*&gt; &lt;*&gt; open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one inappropriate pause (lavender) in an inappropriate linguistic unit in this utterance.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between the words “go” and “open.”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spectrographically visible gestures, perceptually transcribed as * * in the utterance.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also an abrupt (sudden, loud) onset of glottal pulsing for “open.”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 </a:t>
            </a:r>
          </a:p>
        </p:txBody>
      </p:sp>
    </p:spTree>
    <p:extLst>
      <p:ext uri="{BB962C8B-B14F-4D97-AF65-F5344CB8AC3E}">
        <p14:creationId xmlns:p14="http://schemas.microsoft.com/office/powerpoint/2010/main" val="288959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49705" y="192504"/>
            <a:ext cx="10643937" cy="6055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	Type II Inappropriate Between-Words Pauses</a:t>
            </a:r>
          </a:p>
          <a:p>
            <a:pPr algn="ctr"/>
            <a:endParaRPr lang="en-US" altLang="en-US" sz="3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ctr">
              <a:buAutoNum type="romanUcPeriod"/>
            </a:pPr>
            <a:endParaRPr lang="en-US" alt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 Long</a:t>
            </a:r>
          </a:p>
          <a:p>
            <a:pPr algn="ctr"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5533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ng_1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0089" y="5513110"/>
            <a:ext cx="993277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long_10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11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“And you &lt;*&gt; ride around a track, &lt;round&gt; five six laps”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four pauses in this utterance.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last pause (lavender) is an inappropriate pause between the words “&lt;round&gt;” and “five” in an appropriate linguistic unit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particularly long pause (2500ms).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inappropriate pause has a breath, the second inappropriate pause (lavender) is abrupt, and the remaining pause (blue) is appropriate.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 </a:t>
            </a:r>
          </a:p>
        </p:txBody>
      </p:sp>
    </p:spTree>
    <p:extLst>
      <p:ext uri="{BB962C8B-B14F-4D97-AF65-F5344CB8AC3E}">
        <p14:creationId xmlns:p14="http://schemas.microsoft.com/office/powerpoint/2010/main" val="191981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ng_02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0089" y="5513110"/>
            <a:ext cx="993277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long_023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12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“Peanut butter and jelly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one inappropriate pause (lavender) in an appropriate linguistic unit in this utterance.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It’s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“butter” and “and.”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pause is 950ms.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 </a:t>
            </a:r>
          </a:p>
        </p:txBody>
      </p:sp>
    </p:spTree>
    <p:extLst>
      <p:ext uri="{BB962C8B-B14F-4D97-AF65-F5344CB8AC3E}">
        <p14:creationId xmlns:p14="http://schemas.microsoft.com/office/powerpoint/2010/main" val="106001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49705" y="192504"/>
            <a:ext cx="10643937" cy="6055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	Type II Inappropriate Between-Words Pauses</a:t>
            </a:r>
          </a:p>
          <a:p>
            <a:pPr algn="ctr"/>
            <a:endParaRPr lang="en-US" altLang="en-US" sz="3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ctr">
              <a:buAutoNum type="romanUcPeriod"/>
            </a:pPr>
            <a:endParaRPr lang="en-US" alt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Breath</a:t>
            </a:r>
          </a:p>
          <a:p>
            <a:pPr algn="ctr"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666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reath_03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0089" y="5513110"/>
            <a:ext cx="993277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breath_032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5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“She like(s) to eat &lt;m&gt; spaghetti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three inappropriate pauses (lavender) in inappropriate linguistic units in this utterance.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pause is between “eat” and “m.”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for a breath is visible during the pause.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other pauses are within the word “spaghetti.”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 </a:t>
            </a:r>
          </a:p>
        </p:txBody>
      </p:sp>
    </p:spTree>
    <p:extLst>
      <p:ext uri="{BB962C8B-B14F-4D97-AF65-F5344CB8AC3E}">
        <p14:creationId xmlns:p14="http://schemas.microsoft.com/office/powerpoint/2010/main" val="198634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reath_04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0089" y="5513110"/>
            <a:ext cx="993277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breath_045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5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“It has a machine and it hooks up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4 inappropriate pauses (lavender in this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utterance).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two and the final inappropriate pauses are in inappropriate linguistic units, while the third inappropriate pause is in an appropriate linguistic unit.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three show energy for a breath during the pause.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 inappropriate pause is in the proximity of an amplitude change.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 </a:t>
            </a:r>
          </a:p>
        </p:txBody>
      </p:sp>
    </p:spTree>
    <p:extLst>
      <p:ext uri="{BB962C8B-B14F-4D97-AF65-F5344CB8AC3E}">
        <p14:creationId xmlns:p14="http://schemas.microsoft.com/office/powerpoint/2010/main" val="84965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49705" y="192504"/>
            <a:ext cx="10643937" cy="6055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	Type II Inappropriate Between-Words Pauses</a:t>
            </a:r>
          </a:p>
          <a:p>
            <a:pPr algn="ctr"/>
            <a:endParaRPr lang="en-US" altLang="en-US" sz="3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ctr">
              <a:buAutoNum type="romanUcPeriod"/>
            </a:pPr>
            <a:endParaRPr lang="en-US" alt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  Repetitions/Revisions</a:t>
            </a:r>
          </a:p>
          <a:p>
            <a:pPr algn="ctr"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09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peatrevise_02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0089" y="5513110"/>
            <a:ext cx="993277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repeatrevise_023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12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“Get &lt;b&gt; the bread out, peanut butter and jelly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pauses in this utterance.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pause is an inappropriate pause (lavender) in an inappropriate linguistic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unit. It’s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located between “get” and “b.”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added “b” sound, most likely in anticipation of the upcoming word “bread.”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pause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blue) is appropriate.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 </a:t>
            </a:r>
          </a:p>
        </p:txBody>
      </p:sp>
    </p:spTree>
    <p:extLst>
      <p:ext uri="{BB962C8B-B14F-4D97-AF65-F5344CB8AC3E}">
        <p14:creationId xmlns:p14="http://schemas.microsoft.com/office/powerpoint/2010/main" val="363657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peatrevise_02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0089" y="5513110"/>
            <a:ext cx="993277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repeatrevise_026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7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“I &lt;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I think I don’t know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inappropriate pauses (lavender) in inappropriate linguistic units in this utterance.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follows a short sound “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which is likely related to the upcoming word “think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.” </a:t>
            </a:r>
            <a:endParaRPr lang="en-US" sz="1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pause is an abrupt pause.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 </a:t>
            </a:r>
          </a:p>
        </p:txBody>
      </p:sp>
    </p:spTree>
    <p:extLst>
      <p:ext uri="{BB962C8B-B14F-4D97-AF65-F5344CB8AC3E}">
        <p14:creationId xmlns:p14="http://schemas.microsoft.com/office/powerpoint/2010/main" val="327620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49705" y="192504"/>
            <a:ext cx="10643937" cy="6055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	Type II Inappropriate Between-Words Pauses</a:t>
            </a:r>
          </a:p>
          <a:p>
            <a:pPr algn="ctr"/>
            <a:endParaRPr lang="en-US" altLang="en-US" sz="3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ctr">
              <a:buAutoNum type="romanUcPeriod"/>
            </a:pPr>
            <a:endParaRPr lang="en-US" alt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D.  Additions</a:t>
            </a:r>
          </a:p>
          <a:p>
            <a:pPr algn="ctr">
              <a:lnSpc>
                <a:spcPct val="120000"/>
              </a:lnSpc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45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ddition_a lo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7257" y="95250"/>
            <a:ext cx="8497486" cy="514421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129614" y="5513110"/>
            <a:ext cx="993277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addition_023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12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 old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female.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utterance was glossed as: “He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sing(s) a lot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inappropriate pauses (lavender) in inappropriate linguistic units in this utterance.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inappropriate pause was too long and included an amplitude change.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inappropriate pause was preceded by a sound addition (pink).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Vowels and select consonants are marked in red.</a:t>
            </a:r>
          </a:p>
        </p:txBody>
      </p:sp>
    </p:spTree>
    <p:extLst>
      <p:ext uri="{BB962C8B-B14F-4D97-AF65-F5344CB8AC3E}">
        <p14:creationId xmlns:p14="http://schemas.microsoft.com/office/powerpoint/2010/main" val="230079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49705" y="192504"/>
            <a:ext cx="10643937" cy="6055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III. “Voicer” exemplar</a:t>
            </a:r>
          </a:p>
          <a:p>
            <a:pPr algn="ctr"/>
            <a:endParaRPr lang="en-US" altLang="en-US" sz="3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ctr">
              <a:buAutoNum type="romanUcPeriod"/>
            </a:pPr>
            <a:endParaRPr lang="en-US" alt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91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14874" b="26663"/>
          <a:stretch>
            <a:fillRect/>
          </a:stretch>
        </p:blipFill>
        <p:spPr bwMode="auto">
          <a:xfrm>
            <a:off x="1676401" y="457200"/>
            <a:ext cx="8405813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3733800" y="2667000"/>
            <a:ext cx="0" cy="1295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4" name="Group 3"/>
          <p:cNvGrpSpPr>
            <a:grpSpLocks/>
          </p:cNvGrpSpPr>
          <p:nvPr/>
        </p:nvGrpSpPr>
        <p:grpSpPr bwMode="auto">
          <a:xfrm>
            <a:off x="1784350" y="0"/>
            <a:ext cx="8426450" cy="381674"/>
            <a:chOff x="260132" y="-7883"/>
            <a:chExt cx="8426668" cy="382005"/>
          </a:xfrm>
        </p:grpSpPr>
        <p:grpSp>
          <p:nvGrpSpPr>
            <p:cNvPr id="20485" name="Group 4"/>
            <p:cNvGrpSpPr>
              <a:grpSpLocks/>
            </p:cNvGrpSpPr>
            <p:nvPr/>
          </p:nvGrpSpPr>
          <p:grpSpPr bwMode="auto">
            <a:xfrm>
              <a:off x="260132" y="-7883"/>
              <a:ext cx="8426668" cy="382005"/>
              <a:chOff x="260132" y="-15766"/>
              <a:chExt cx="8426668" cy="382005"/>
            </a:xfrm>
          </p:grpSpPr>
          <p:sp>
            <p:nvSpPr>
              <p:cNvPr id="20490" name="Text Box 3"/>
              <p:cNvSpPr txBox="1">
                <a:spLocks noChangeArrowheads="1"/>
              </p:cNvSpPr>
              <p:nvPr/>
            </p:nvSpPr>
            <p:spPr bwMode="auto">
              <a:xfrm>
                <a:off x="457200" y="58195"/>
                <a:ext cx="8229600" cy="308044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1400" b="1">
                  <a:solidFill>
                    <a:srgbClr val="000066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491" name="TextBox 4"/>
              <p:cNvSpPr txBox="1">
                <a:spLocks noChangeArrowheads="1"/>
              </p:cNvSpPr>
              <p:nvPr/>
            </p:nvSpPr>
            <p:spPr bwMode="auto">
              <a:xfrm>
                <a:off x="260132" y="0"/>
                <a:ext cx="16002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BFBFB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Framework</a:t>
                </a:r>
              </a:p>
            </p:txBody>
          </p:sp>
          <p:sp>
            <p:nvSpPr>
              <p:cNvPr id="20492" name="TextBox 9"/>
              <p:cNvSpPr txBox="1">
                <a:spLocks noChangeArrowheads="1"/>
              </p:cNvSpPr>
              <p:nvPr/>
            </p:nvSpPr>
            <p:spPr bwMode="auto">
              <a:xfrm>
                <a:off x="3331781" y="-15766"/>
                <a:ext cx="16002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8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Method</a:t>
                </a:r>
              </a:p>
            </p:txBody>
          </p:sp>
          <p:sp>
            <p:nvSpPr>
              <p:cNvPr id="20493" name="TextBox 10"/>
              <p:cNvSpPr txBox="1">
                <a:spLocks noChangeArrowheads="1"/>
              </p:cNvSpPr>
              <p:nvPr/>
            </p:nvSpPr>
            <p:spPr bwMode="auto">
              <a:xfrm>
                <a:off x="5105400" y="-15766"/>
                <a:ext cx="16002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BFBFB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Findings</a:t>
                </a:r>
              </a:p>
            </p:txBody>
          </p:sp>
          <p:sp>
            <p:nvSpPr>
              <p:cNvPr id="20494" name="TextBox 11"/>
              <p:cNvSpPr txBox="1">
                <a:spLocks noChangeArrowheads="1"/>
              </p:cNvSpPr>
              <p:nvPr/>
            </p:nvSpPr>
            <p:spPr bwMode="auto">
              <a:xfrm>
                <a:off x="7010400" y="-15766"/>
                <a:ext cx="16002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BFBFB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Conclusions</a:t>
                </a:r>
              </a:p>
            </p:txBody>
          </p:sp>
          <p:sp>
            <p:nvSpPr>
              <p:cNvPr id="20495" name="TextBox 9"/>
              <p:cNvSpPr txBox="1">
                <a:spLocks noChangeArrowheads="1"/>
              </p:cNvSpPr>
              <p:nvPr/>
            </p:nvSpPr>
            <p:spPr bwMode="auto">
              <a:xfrm>
                <a:off x="1707932" y="-10105"/>
                <a:ext cx="16002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BFBFB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Preliminaries</a:t>
                </a:r>
              </a:p>
            </p:txBody>
          </p:sp>
        </p:grpSp>
        <p:cxnSp>
          <p:nvCxnSpPr>
            <p:cNvPr id="18" name="Straight Connector 17"/>
            <p:cNvCxnSpPr/>
            <p:nvPr/>
          </p:nvCxnSpPr>
          <p:spPr bwMode="auto">
            <a:xfrm>
              <a:off x="1752421" y="60439"/>
              <a:ext cx="0" cy="2033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auto">
            <a:xfrm>
              <a:off x="6945268" y="52494"/>
              <a:ext cx="0" cy="2017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auto">
            <a:xfrm>
              <a:off x="3276460" y="54084"/>
              <a:ext cx="0" cy="2033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auto">
            <a:xfrm>
              <a:off x="4952903" y="54084"/>
              <a:ext cx="0" cy="2033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007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07 C 0.15399 0.00556 0.46267 -0.00046 0.46267 -0.00023 C 0.54965 -0.00694 0.47639 -0.00208 0.68333 -0.00208 " pathEditMode="relative" rAng="0" ptsTypes="ffA">
                                      <p:cBhvr>
                                        <p:cTn id="6" dur="1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67" y="-13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ntinuous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2444</Words>
  <Application>Microsoft Office PowerPoint</Application>
  <PresentationFormat>Widescreen</PresentationFormat>
  <Paragraphs>256</Paragraphs>
  <Slides>40</Slides>
  <Notes>0</Notes>
  <HiddenSlides>0</HiddenSlides>
  <MMClips>24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Times New Roman</vt:lpstr>
      <vt:lpstr>Office Theme</vt:lpstr>
      <vt:lpstr>A Diagnostic Marker to Discriminate Childhood Apraxia of Speech (CAS) from Speech Delay (SD): The Pause Marker</vt:lpstr>
      <vt:lpstr>A Diagnostic Marker to Discriminate Childhood Apraxia of Speech (CAS) from Speech Delay (SD): The Pause Marker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Wisconsin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Diagnostic Marker of Childhood Apraxia of Speech: The Pause Marker</dc:title>
  <dc:creator>Heather L. Mabie</dc:creator>
  <cp:lastModifiedBy>Heather L. Mabie</cp:lastModifiedBy>
  <cp:revision>38</cp:revision>
  <cp:lastPrinted>2015-09-29T15:58:18Z</cp:lastPrinted>
  <dcterms:created xsi:type="dcterms:W3CDTF">2015-09-17T17:50:51Z</dcterms:created>
  <dcterms:modified xsi:type="dcterms:W3CDTF">2017-04-10T15:44:54Z</dcterms:modified>
</cp:coreProperties>
</file>